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0" r:id="rId6"/>
    <p:sldId id="275" r:id="rId7"/>
    <p:sldId id="276" r:id="rId8"/>
    <p:sldId id="277" r:id="rId9"/>
    <p:sldId id="27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7" autoAdjust="0"/>
    <p:restoredTop sz="87676" autoAdjust="0"/>
  </p:normalViewPr>
  <p:slideViewPr>
    <p:cSldViewPr snapToGrid="0" snapToObjects="1">
      <p:cViewPr varScale="1">
        <p:scale>
          <a:sx n="94" d="100"/>
          <a:sy n="94" d="100"/>
        </p:scale>
        <p:origin x="197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7/27/2022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7/27/2022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26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80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4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ctokit/octokit.net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github.com/KirkSampleOrg/Branch-Protector-GHApp-.NET-Lambd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9000"/>
                    </a14:imgEffect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944" y="1134533"/>
            <a:ext cx="11107617" cy="2593406"/>
          </a:xfrm>
        </p:spPr>
        <p:txBody>
          <a:bodyPr anchor="ctr">
            <a:normAutofit/>
          </a:bodyPr>
          <a:lstStyle/>
          <a:p>
            <a:pPr algn="l"/>
            <a:r>
              <a:rPr lang="en-US" sz="5400" b="1" cap="none" dirty="0"/>
              <a:t>Securing repos at scale with the</a:t>
            </a:r>
            <a:br>
              <a:rPr lang="en-US" sz="5400" b="1" cap="none" dirty="0"/>
            </a:br>
            <a:r>
              <a:rPr lang="en-US" sz="5400" b="1" cap="none" dirty="0"/>
              <a:t>GitHub API and GitHub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944" y="4075236"/>
            <a:ext cx="7197726" cy="769326"/>
          </a:xfrm>
        </p:spPr>
        <p:txBody>
          <a:bodyPr anchor="ctr">
            <a:normAutofit/>
          </a:bodyPr>
          <a:lstStyle/>
          <a:p>
            <a:pPr algn="l"/>
            <a:r>
              <a:rPr lang="en-US" sz="2400" cap="none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Kirk Davis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1C097-29E0-4CB8-BF2A-BC05029ED4A1}"/>
              </a:ext>
            </a:extLst>
          </p:cNvPr>
          <p:cNvSpPr txBox="1"/>
          <p:nvPr/>
        </p:nvSpPr>
        <p:spPr>
          <a:xfrm>
            <a:off x="747251" y="5899355"/>
            <a:ext cx="1055984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Solution (code and instructions for use) at:</a:t>
            </a:r>
          </a:p>
          <a:p>
            <a:r>
              <a:rPr lang="en-US" dirty="0">
                <a:latin typeface="Consolas" panose="020B0609020204030204" pitchFamily="49" charset="0"/>
              </a:rPr>
              <a:t>https://github.com/KirkSampleOrg/Branch-Protector-GHApp-.NET-Lambda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35C4A1-8C3B-4483-A69B-A262FA4C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63" y="1188720"/>
            <a:ext cx="11115706" cy="1577645"/>
          </a:xfrm>
        </p:spPr>
        <p:txBody>
          <a:bodyPr anchor="t">
            <a:normAutofit/>
          </a:bodyPr>
          <a:lstStyle/>
          <a:p>
            <a:r>
              <a:rPr lang="en-US" sz="2600" dirty="0"/>
              <a:t>GitHub repos support applying branch-protection rules, such as requiring pull requests and approvals before merging changes</a:t>
            </a:r>
          </a:p>
          <a:p>
            <a:r>
              <a:rPr lang="en-US" sz="2600" dirty="0"/>
              <a:t>You can view/edit these rules via a repo’s branch settings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E2539E-AC85-40E7-A39B-47DD5D0C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163" y="60445"/>
            <a:ext cx="10316064" cy="892018"/>
          </a:xfrm>
        </p:spPr>
        <p:txBody>
          <a:bodyPr/>
          <a:lstStyle/>
          <a:p>
            <a:r>
              <a:rPr lang="en-US" cap="none" dirty="0"/>
              <a:t>Options to secure branches in GitHub repos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D58C24-D89D-44BD-AA15-D77795D2F16A}"/>
              </a:ext>
            </a:extLst>
          </p:cNvPr>
          <p:cNvGrpSpPr/>
          <p:nvPr/>
        </p:nvGrpSpPr>
        <p:grpSpPr>
          <a:xfrm>
            <a:off x="575130" y="2757959"/>
            <a:ext cx="10821993" cy="3933786"/>
            <a:chOff x="844972" y="2875698"/>
            <a:chExt cx="10562408" cy="383942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E1AC3B-BE6F-4157-87F0-43CFFD80C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972" y="2875698"/>
              <a:ext cx="10562408" cy="3839427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776E2DD-C344-429C-ADFC-CD858C7C6AE2}"/>
                </a:ext>
              </a:extLst>
            </p:cNvPr>
            <p:cNvSpPr/>
            <p:nvPr/>
          </p:nvSpPr>
          <p:spPr>
            <a:xfrm>
              <a:off x="10607040" y="4937664"/>
              <a:ext cx="762848" cy="329184"/>
            </a:xfrm>
            <a:prstGeom prst="round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35C4A1-8C3B-4483-A69B-A262FA4C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63" y="1188720"/>
            <a:ext cx="11115706" cy="1997393"/>
          </a:xfrm>
        </p:spPr>
        <p:txBody>
          <a:bodyPr anchor="t">
            <a:normAutofit/>
          </a:bodyPr>
          <a:lstStyle/>
          <a:p>
            <a:r>
              <a:rPr lang="en-US" sz="2600" dirty="0"/>
              <a:t>Branch protection rules offer many options, including setting the number of required approvals, and requiring reviews by code owners</a:t>
            </a:r>
          </a:p>
          <a:p>
            <a:r>
              <a:rPr lang="en-US" sz="2600" dirty="0"/>
              <a:t>Rules can apply to all branches, or branches matching a branch-name pattern </a:t>
            </a:r>
            <a:r>
              <a:rPr lang="en-US" sz="2600" i="1" dirty="0"/>
              <a:t>at the repo level</a:t>
            </a:r>
            <a:endParaRPr lang="en-US" sz="26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E2539E-AC85-40E7-A39B-47DD5D0C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163" y="60445"/>
            <a:ext cx="10316064" cy="892018"/>
          </a:xfrm>
        </p:spPr>
        <p:txBody>
          <a:bodyPr/>
          <a:lstStyle/>
          <a:p>
            <a:r>
              <a:rPr lang="en-US" cap="none" dirty="0"/>
              <a:t>Options to secure branches in GitHub repos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EF1F8-22ED-41F7-9A77-812666E4B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87" y="3221833"/>
            <a:ext cx="6540044" cy="3563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E4650-2B16-4B5D-8D70-043FE5C28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63" y="3221833"/>
            <a:ext cx="4680622" cy="239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26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35C4A1-8C3B-4483-A69B-A262FA4C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63" y="1188720"/>
            <a:ext cx="11115706" cy="5087389"/>
          </a:xfrm>
        </p:spPr>
        <p:txBody>
          <a:bodyPr anchor="t">
            <a:normAutofit/>
          </a:bodyPr>
          <a:lstStyle/>
          <a:p>
            <a:r>
              <a:rPr lang="en-US" sz="2600" dirty="0"/>
              <a:t>GitHub’s API allows you to automate setting branch protection rules (along with virtually everything else in GitHub!)</a:t>
            </a:r>
          </a:p>
          <a:p>
            <a:r>
              <a:rPr lang="en-US" sz="2600" dirty="0"/>
              <a:t>GitHub Apps are the officially recommended way to integrate your own code with GitHub</a:t>
            </a:r>
          </a:p>
          <a:p>
            <a:r>
              <a:rPr lang="en-US" sz="2600" dirty="0"/>
              <a:t>GitHub Apps</a:t>
            </a:r>
          </a:p>
          <a:p>
            <a:pPr lvl="1"/>
            <a:r>
              <a:rPr lang="en-US" sz="2400" dirty="0"/>
              <a:t>Can include webhooks triggered by events such as creation of new GitHub repos</a:t>
            </a:r>
          </a:p>
          <a:p>
            <a:pPr lvl="1"/>
            <a:r>
              <a:rPr lang="en-US" sz="2400" dirty="0"/>
              <a:t>Can be installed for an organization, or an account</a:t>
            </a:r>
          </a:p>
          <a:p>
            <a:pPr lvl="1"/>
            <a:r>
              <a:rPr lang="en-US" sz="2400" dirty="0"/>
              <a:t>Can be secured by validating the webhook, and authenticating with digitally-signed JSON Web Tokens (JWT)</a:t>
            </a:r>
          </a:p>
          <a:p>
            <a:pPr lvl="1"/>
            <a:r>
              <a:rPr lang="en-US" sz="2400" dirty="0"/>
              <a:t>Can interact with the GitHub API using an SDK</a:t>
            </a:r>
            <a:endParaRPr lang="en-US" sz="28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E2539E-AC85-40E7-A39B-47DD5D0C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163" y="60445"/>
            <a:ext cx="10316064" cy="892018"/>
          </a:xfrm>
        </p:spPr>
        <p:txBody>
          <a:bodyPr/>
          <a:lstStyle/>
          <a:p>
            <a:r>
              <a:rPr lang="en-US" cap="none" dirty="0"/>
              <a:t>Automating branch protections with a GitHub App</a:t>
            </a:r>
          </a:p>
        </p:txBody>
      </p:sp>
    </p:spTree>
    <p:extLst>
      <p:ext uri="{BB962C8B-B14F-4D97-AF65-F5344CB8AC3E}">
        <p14:creationId xmlns:p14="http://schemas.microsoft.com/office/powerpoint/2010/main" val="3148861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4F499E-F67C-4E43-AC33-644AEA421E54}"/>
              </a:ext>
            </a:extLst>
          </p:cNvPr>
          <p:cNvSpPr/>
          <p:nvPr/>
        </p:nvSpPr>
        <p:spPr>
          <a:xfrm>
            <a:off x="0" y="2635703"/>
            <a:ext cx="12192000" cy="42794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E2539E-AC85-40E7-A39B-47DD5D0C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163" y="60445"/>
            <a:ext cx="10316064" cy="892018"/>
          </a:xfrm>
        </p:spPr>
        <p:txBody>
          <a:bodyPr/>
          <a:lstStyle/>
          <a:p>
            <a:r>
              <a:rPr lang="en-US" cap="none" dirty="0"/>
              <a:t>Automated solution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A29EE-7D5F-4563-A8AB-AA3785CD3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481" y="1115244"/>
            <a:ext cx="11252897" cy="150932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This solution implements the logic in C# (.NET 6), deployed as a serverless function in AWS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The function is invoked by the webhook (HTTP POST), which includes a digital signature that is verified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The function ensures there is a default branch, applies branch protections, and creates an issue in the new repo that provides a link to the branch protection applied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C41FA-0614-4632-9F4A-1E9E71BD7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97" y="2698047"/>
            <a:ext cx="6367574" cy="418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04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9B55E09C-AC20-41D3-A9FD-AA2803FDABDC}"/>
              </a:ext>
            </a:extLst>
          </p:cNvPr>
          <p:cNvSpPr txBox="1">
            <a:spLocks/>
          </p:cNvSpPr>
          <p:nvPr/>
        </p:nvSpPr>
        <p:spPr>
          <a:xfrm>
            <a:off x="501163" y="60445"/>
            <a:ext cx="10316064" cy="89201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cap="none" dirty="0"/>
              <a:t>Automated solution -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BD832E-65D6-43D2-B996-A69B36CB4AB6}"/>
              </a:ext>
            </a:extLst>
          </p:cNvPr>
          <p:cNvSpPr txBox="1"/>
          <p:nvPr/>
        </p:nvSpPr>
        <p:spPr>
          <a:xfrm>
            <a:off x="501163" y="1188720"/>
            <a:ext cx="11247244" cy="511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All code for this solution and instructions to implement it in GitHub are at:</a:t>
            </a:r>
            <a:br>
              <a:rPr lang="en-US" sz="2400" dirty="0"/>
            </a:br>
            <a:r>
              <a:rPr lang="en-US" sz="2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https://github.com/KirkSampleOrg/Branch-Protector-GHApp-.NET-Lambda</a:t>
            </a:r>
            <a:endParaRPr lang="en-US" sz="2200" dirty="0">
              <a:solidFill>
                <a:schemeClr val="accent6">
                  <a:lumMod val="20000"/>
                  <a:lumOff val="8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code includes a method, SendNotification(string messageBody), that publishes a message to an AWS SNS topic if enabled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This solution relies on AWS Lambda environment variables, which are encrypted at rest, to store the GitHub App’s private cryptographic key and webhook shared secret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code uses the </a:t>
            </a: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Octokit Client Library for .NET</a:t>
            </a:r>
            <a:r>
              <a:rPr lang="en-US" sz="2400" dirty="0"/>
              <a:t> to interact with the GitHub API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Users can create new repos without creating a default branch; to ensure the default branch exists: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code fetches a list of all the branches, and checks for the default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If there is no default branch, the code uses the Repository contents API to create a readme file at root, specifying the default branch name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15B3C4-7FB6-414C-8C24-8862C0E6C9F3}">
  <ds:schemaRefs>
    <ds:schemaRef ds:uri="16c05727-aa75-4e4a-9b5f-8a80a1165891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257C101-46E1-4CAE-AE60-1AB79022B7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12C2FA-3740-4055-BA8A-74A1458F4A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0</TotalTime>
  <Words>441</Words>
  <Application>Microsoft Office PowerPoint</Application>
  <PresentationFormat>Widescreen</PresentationFormat>
  <Paragraphs>36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Amazon Ember</vt:lpstr>
      <vt:lpstr>Arial</vt:lpstr>
      <vt:lpstr>Calibri</vt:lpstr>
      <vt:lpstr>Calibri Light</vt:lpstr>
      <vt:lpstr>Consolas</vt:lpstr>
      <vt:lpstr>Celestial</vt:lpstr>
      <vt:lpstr>Securing repos at scale with the GitHub API and GitHub Applications</vt:lpstr>
      <vt:lpstr>Options to secure branches in GitHub repos</vt:lpstr>
      <vt:lpstr>Options to secure branches in GitHub repos</vt:lpstr>
      <vt:lpstr>Automating branch protections with a GitHub App</vt:lpstr>
      <vt:lpstr>Automated solution overview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2022-07-18T22:39:59Z</dcterms:created>
  <dcterms:modified xsi:type="dcterms:W3CDTF">2022-07-27T17:36:16Z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